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70" r:id="rId4"/>
    <p:sldId id="269" r:id="rId5"/>
    <p:sldId id="263" r:id="rId6"/>
    <p:sldId id="262" r:id="rId7"/>
    <p:sldId id="260" r:id="rId8"/>
    <p:sldId id="271" r:id="rId9"/>
    <p:sldId id="272" r:id="rId10"/>
    <p:sldId id="273" r:id="rId11"/>
    <p:sldId id="267" r:id="rId12"/>
    <p:sldId id="261" r:id="rId13"/>
  </p:sldIdLst>
  <p:sldSz cx="12192000" cy="6858000"/>
  <p:notesSz cx="6858000" cy="9144000"/>
  <p:custDataLst>
    <p:tags r:id="rId15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 panose="02010600030101010101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 panose="02010600030101010101" charset="-122"/>
      </a:defRPr>
    </a:lvl1pPr>
    <a:lvl2pPr indent="228600" latinLnBrk="0">
      <a:defRPr sz="1200">
        <a:latin typeface="+mn-lt"/>
        <a:ea typeface="+mn-ea"/>
        <a:cs typeface="+mn-cs"/>
        <a:sym typeface="等线" panose="02010600030101010101" charset="-122"/>
      </a:defRPr>
    </a:lvl2pPr>
    <a:lvl3pPr indent="457200" latinLnBrk="0">
      <a:defRPr sz="1200">
        <a:latin typeface="+mn-lt"/>
        <a:ea typeface="+mn-ea"/>
        <a:cs typeface="+mn-cs"/>
        <a:sym typeface="等线" panose="02010600030101010101" charset="-122"/>
      </a:defRPr>
    </a:lvl3pPr>
    <a:lvl4pPr indent="685800" latinLnBrk="0">
      <a:defRPr sz="1200">
        <a:latin typeface="+mn-lt"/>
        <a:ea typeface="+mn-ea"/>
        <a:cs typeface="+mn-cs"/>
        <a:sym typeface="等线" panose="02010600030101010101" charset="-122"/>
      </a:defRPr>
    </a:lvl4pPr>
    <a:lvl5pPr indent="914400" latinLnBrk="0">
      <a:defRPr sz="1200">
        <a:latin typeface="+mn-lt"/>
        <a:ea typeface="+mn-ea"/>
        <a:cs typeface="+mn-cs"/>
        <a:sym typeface="等线" panose="02010600030101010101" charset="-122"/>
      </a:defRPr>
    </a:lvl5pPr>
    <a:lvl6pPr indent="1143000" latinLnBrk="0">
      <a:defRPr sz="1200">
        <a:latin typeface="+mn-lt"/>
        <a:ea typeface="+mn-ea"/>
        <a:cs typeface="+mn-cs"/>
        <a:sym typeface="等线" panose="02010600030101010101" charset="-122"/>
      </a:defRPr>
    </a:lvl6pPr>
    <a:lvl7pPr indent="1371600" latinLnBrk="0">
      <a:defRPr sz="1200">
        <a:latin typeface="+mn-lt"/>
        <a:ea typeface="+mn-ea"/>
        <a:cs typeface="+mn-cs"/>
        <a:sym typeface="等线" panose="02010600030101010101" charset="-122"/>
      </a:defRPr>
    </a:lvl7pPr>
    <a:lvl8pPr indent="1600200" latinLnBrk="0">
      <a:defRPr sz="1200">
        <a:latin typeface="+mn-lt"/>
        <a:ea typeface="+mn-ea"/>
        <a:cs typeface="+mn-cs"/>
        <a:sym typeface="等线" panose="02010600030101010101" charset="-122"/>
      </a:defRPr>
    </a:lvl8pPr>
    <a:lvl9pPr indent="1828800" latinLnBrk="0">
      <a:defRPr sz="1200">
        <a:latin typeface="+mn-lt"/>
        <a:ea typeface="+mn-ea"/>
        <a:cs typeface="+mn-cs"/>
        <a:sym typeface="等线" panose="02010600030101010101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99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064000" y="441960"/>
            <a:ext cx="4368801" cy="30835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4705" y="3801452"/>
            <a:ext cx="4511966" cy="43178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200" b="1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L="857250" indent="-400050" algn="ctr">
              <a:lnSpc>
                <a:spcPct val="100000"/>
              </a:lnSpc>
              <a:spcBef>
                <a:spcPts val="0"/>
              </a:spcBef>
              <a:buFontTx/>
              <a:defRPr sz="4200" b="1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L="1394460" indent="-480060" algn="ctr">
              <a:lnSpc>
                <a:spcPct val="100000"/>
              </a:lnSpc>
              <a:spcBef>
                <a:spcPts val="0"/>
              </a:spcBef>
              <a:buFontTx/>
              <a:defRPr sz="4200" b="1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L="1905000" indent="-533400" algn="ctr">
              <a:lnSpc>
                <a:spcPct val="100000"/>
              </a:lnSpc>
              <a:spcBef>
                <a:spcPts val="0"/>
              </a:spcBef>
              <a:buFontTx/>
              <a:defRPr sz="4200" b="1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L="2362200" indent="-533400" algn="ctr">
              <a:lnSpc>
                <a:spcPct val="100000"/>
              </a:lnSpc>
              <a:spcBef>
                <a:spcPts val="0"/>
              </a:spcBef>
              <a:buFontTx/>
              <a:defRPr sz="4200" b="1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954705" y="4385250"/>
            <a:ext cx="4511965" cy="228452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1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975167" y="4817824"/>
            <a:ext cx="4488039" cy="153686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lnSpc>
                <a:spcPct val="130000"/>
              </a:lnSpc>
              <a:buSzTx/>
              <a:buFontTx/>
              <a:buNone/>
              <a:defRPr sz="1400">
                <a:solidFill>
                  <a:srgbClr val="808080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 0">
    <p:bg>
      <p:bgPr>
        <a:solidFill>
          <a:srgbClr val="2B3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像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01" y="268942"/>
            <a:ext cx="6420587" cy="63290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任意多边形: 形状 11"/>
          <p:cNvSpPr/>
          <p:nvPr/>
        </p:nvSpPr>
        <p:spPr>
          <a:xfrm>
            <a:off x="251012" y="268941"/>
            <a:ext cx="7845855" cy="6329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文本框 12"/>
          <p:cNvSpPr txBox="1"/>
          <p:nvPr/>
        </p:nvSpPr>
        <p:spPr>
          <a:xfrm>
            <a:off x="614024" y="2971817"/>
            <a:ext cx="6127715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dist">
              <a:spcBef>
                <a:spcPts val="600"/>
              </a:spcBef>
              <a:defRPr sz="3600" spc="3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3200" dirty="0"/>
              <a:t>基于</a:t>
            </a:r>
            <a:r>
              <a:rPr lang="en-US" altLang="zh-CN" sz="3200" dirty="0"/>
              <a:t>three.js</a:t>
            </a:r>
            <a:r>
              <a:rPr lang="zh-CN" altLang="en-US" sz="3200" dirty="0"/>
              <a:t>的简易太阳系模型</a:t>
            </a:r>
            <a:endParaRPr sz="3200" dirty="0"/>
          </a:p>
        </p:txBody>
      </p:sp>
      <p:sp>
        <p:nvSpPr>
          <p:cNvPr id="127" name="直接连接符 15"/>
          <p:cNvSpPr/>
          <p:nvPr/>
        </p:nvSpPr>
        <p:spPr>
          <a:xfrm>
            <a:off x="2066307" y="4521451"/>
            <a:ext cx="2728931" cy="1"/>
          </a:xfrm>
          <a:prstGeom prst="line">
            <a:avLst/>
          </a:prstGeom>
          <a:ln w="19050">
            <a:solidFill>
              <a:srgbClr val="2B315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文本框 17"/>
          <p:cNvSpPr txBox="1"/>
          <p:nvPr/>
        </p:nvSpPr>
        <p:spPr>
          <a:xfrm>
            <a:off x="2066307" y="4690967"/>
            <a:ext cx="2775286" cy="142962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2000" dirty="0"/>
              <a:t>胡鑫烨</a:t>
            </a:r>
            <a:endParaRPr lang="en-US" altLang="zh-CN" sz="2000" dirty="0"/>
          </a:p>
          <a:p>
            <a:pPr>
              <a:lnSpc>
                <a:spcPct val="150000"/>
              </a:lnSpc>
              <a:defRPr sz="1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2000" dirty="0"/>
              <a:t>邹金烜</a:t>
            </a:r>
            <a:endParaRPr lang="en-US" altLang="zh-CN" sz="2000" dirty="0"/>
          </a:p>
          <a:p>
            <a:pPr>
              <a:lnSpc>
                <a:spcPct val="150000"/>
              </a:lnSpc>
              <a:defRPr sz="1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2000" dirty="0"/>
              <a:t>李志恺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45" y="985559"/>
            <a:ext cx="1573272" cy="1573272"/>
          </a:xfrm>
          <a:prstGeom prst="rect">
            <a:avLst/>
          </a:prstGeom>
        </p:spPr>
      </p:pic>
    </p:spTree>
  </p:cSld>
  <p:clrMapOvr>
    <a:masterClrMapping/>
  </p:clrMapOvr>
  <p:transition spd="med" advClick="0" advTm="2000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3" animBg="1" advAuto="0"/>
      <p:bldP spid="127" grpId="5" animBg="1" advAuto="0"/>
      <p:bldP spid="128" grpId="6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5" descr="图片 5"/>
          <p:cNvPicPr>
            <a:picLocks noChangeAspect="1"/>
          </p:cNvPicPr>
          <p:nvPr/>
        </p:nvPicPr>
        <p:blipFill>
          <a:blip r:embed="rId2"/>
          <a:srcRect t="7813" b="7813"/>
          <a:stretch>
            <a:fillRect/>
          </a:stretch>
        </p:blipFill>
        <p:spPr>
          <a:xfrm>
            <a:off x="861962" y="412953"/>
            <a:ext cx="10776154" cy="6061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5" name="任意多边形: 形状 11"/>
          <p:cNvSpPr/>
          <p:nvPr/>
        </p:nvSpPr>
        <p:spPr>
          <a:xfrm>
            <a:off x="861961" y="412953"/>
            <a:ext cx="5910314" cy="603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文本框 12"/>
          <p:cNvSpPr txBox="1"/>
          <p:nvPr/>
        </p:nvSpPr>
        <p:spPr>
          <a:xfrm>
            <a:off x="1235074" y="3002458"/>
            <a:ext cx="2708853" cy="7683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spcBef>
                <a:spcPts val="600"/>
              </a:spcBef>
              <a:defRPr sz="4400" b="1" spc="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lang="zh-CN" dirty="0"/>
              <a:t>小组分工</a:t>
            </a:r>
          </a:p>
        </p:txBody>
      </p:sp>
      <p:sp>
        <p:nvSpPr>
          <p:cNvPr id="147" name="TextBox 23"/>
          <p:cNvSpPr txBox="1"/>
          <p:nvPr/>
        </p:nvSpPr>
        <p:spPr>
          <a:xfrm>
            <a:off x="1235075" y="2479874"/>
            <a:ext cx="1955763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800" spc="1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dirty="0"/>
              <a:t>PART 0</a:t>
            </a:r>
            <a:r>
              <a:rPr lang="en-US" dirty="0"/>
              <a:t>5</a:t>
            </a:r>
          </a:p>
        </p:txBody>
      </p:sp>
      <p:grpSp>
        <p:nvGrpSpPr>
          <p:cNvPr id="150" name="组合 6"/>
          <p:cNvGrpSpPr/>
          <p:nvPr/>
        </p:nvGrpSpPr>
        <p:grpSpPr>
          <a:xfrm>
            <a:off x="4630371" y="779498"/>
            <a:ext cx="1650031" cy="5593714"/>
            <a:chOff x="0" y="0"/>
            <a:chExt cx="1650029" cy="5593712"/>
          </a:xfrm>
        </p:grpSpPr>
        <p:sp>
          <p:nvSpPr>
            <p:cNvPr id="148" name="直接连接符 15"/>
            <p:cNvSpPr/>
            <p:nvPr/>
          </p:nvSpPr>
          <p:spPr>
            <a:xfrm flipV="1">
              <a:off x="621971" y="0"/>
              <a:ext cx="1028059" cy="3030011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直接连接符 10"/>
            <p:cNvSpPr/>
            <p:nvPr/>
          </p:nvSpPr>
          <p:spPr>
            <a:xfrm flipV="1">
              <a:off x="-1" y="1961350"/>
              <a:ext cx="1232432" cy="3632363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直接连接符 2"/>
          <p:cNvSpPr/>
          <p:nvPr/>
        </p:nvSpPr>
        <p:spPr>
          <a:xfrm>
            <a:off x="1345395" y="3771900"/>
            <a:ext cx="557214" cy="0"/>
          </a:xfrm>
          <a:prstGeom prst="line">
            <a:avLst/>
          </a:prstGeom>
          <a:ln w="25400">
            <a:solidFill>
              <a:srgbClr val="2B315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push/>
      </p:transition>
    </mc:Choice>
    <mc:Fallback xmlns="">
      <p:transition spd="slow" advClick="0" advTm="2000">
        <p:push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 advAuto="0"/>
      <p:bldP spid="147" grpId="0" animBg="1" advAuto="0"/>
      <p:bldP spid="151" grpId="0" bldLvl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1"/>
          <p:cNvSpPr/>
          <p:nvPr/>
        </p:nvSpPr>
        <p:spPr>
          <a:xfrm rot="10800000">
            <a:off x="3994901" y="259976"/>
            <a:ext cx="7845855" cy="6329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任意多边形: 形状 11"/>
          <p:cNvSpPr/>
          <p:nvPr/>
        </p:nvSpPr>
        <p:spPr>
          <a:xfrm>
            <a:off x="251012" y="268941"/>
            <a:ext cx="7845855" cy="6329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4" y="352068"/>
            <a:ext cx="737824" cy="7378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68120" y="549910"/>
            <a:ext cx="346265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 panose="02010600030101010101" charset="-122"/>
              </a:rPr>
              <a:t>项目分工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29055" y="1667510"/>
            <a:ext cx="6578600" cy="1336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1800" dirty="0">
                <a:sym typeface="+mn-ea"/>
              </a:rPr>
              <a:t>胡鑫烨</a:t>
            </a:r>
            <a:r>
              <a:rPr lang="en-US" altLang="zh-CN" sz="1800" dirty="0">
                <a:sym typeface="+mn-ea"/>
              </a:rPr>
              <a:t>     </a:t>
            </a:r>
            <a:r>
              <a:rPr lang="zh-CN" altLang="en-US" sz="1800" dirty="0">
                <a:sym typeface="+mn-ea"/>
              </a:rPr>
              <a:t>代码、答辩、项目文档、</a:t>
            </a:r>
            <a:r>
              <a:rPr lang="en-US" altLang="zh-CN" sz="1800" dirty="0">
                <a:sym typeface="+mn-ea"/>
              </a:rPr>
              <a:t>PPT  </a:t>
            </a:r>
            <a:endParaRPr lang="en-US" altLang="zh-CN" sz="1800" dirty="0"/>
          </a:p>
          <a:p>
            <a:pPr>
              <a:lnSpc>
                <a:spcPct val="150000"/>
              </a:lnSpc>
              <a:defRPr sz="1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1800" dirty="0">
                <a:sym typeface="+mn-ea"/>
              </a:rPr>
              <a:t>邹金烜</a:t>
            </a:r>
            <a:r>
              <a:rPr lang="en-US" altLang="zh-CN" sz="1800" dirty="0">
                <a:sym typeface="+mn-ea"/>
              </a:rPr>
              <a:t>     </a:t>
            </a:r>
            <a:r>
              <a:rPr lang="zh-CN" altLang="en-US" sz="1800" dirty="0">
                <a:sym typeface="+mn-ea"/>
              </a:rPr>
              <a:t>代码、</a:t>
            </a:r>
            <a:r>
              <a:rPr lang="en-US" altLang="zh-CN" sz="1800" dirty="0">
                <a:sym typeface="+mn-ea"/>
              </a:rPr>
              <a:t>PPT         </a:t>
            </a:r>
            <a:endParaRPr lang="en-US" altLang="zh-CN" sz="1800" dirty="0"/>
          </a:p>
          <a:p>
            <a:pPr>
              <a:lnSpc>
                <a:spcPct val="150000"/>
              </a:lnSpc>
              <a:defRPr sz="1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1800">
                <a:sym typeface="+mn-ea"/>
              </a:rPr>
              <a:t>李志恺</a:t>
            </a:r>
            <a:r>
              <a:rPr lang="en-US" altLang="zh-CN" sz="1800" dirty="0">
                <a:sym typeface="+mn-ea"/>
              </a:rPr>
              <a:t>     </a:t>
            </a:r>
            <a:r>
              <a:rPr lang="zh-CN" altLang="en-US" sz="1800" dirty="0">
                <a:sym typeface="+mn-ea"/>
              </a:rPr>
              <a:t>代码、构思</a:t>
            </a:r>
            <a:r>
              <a:rPr lang="en-US" altLang="zh-CN" sz="1800" dirty="0">
                <a:sym typeface="+mn-ea"/>
              </a:rPr>
              <a:t>       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 spd="med" advClick="0" advTm="2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1"/>
          <p:cNvSpPr/>
          <p:nvPr/>
        </p:nvSpPr>
        <p:spPr>
          <a:xfrm rot="10800000">
            <a:off x="3994901" y="259976"/>
            <a:ext cx="7845855" cy="6329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任意多边形: 形状 11"/>
          <p:cNvSpPr/>
          <p:nvPr/>
        </p:nvSpPr>
        <p:spPr>
          <a:xfrm>
            <a:off x="251012" y="268941"/>
            <a:ext cx="7845855" cy="6329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文本框 12"/>
          <p:cNvSpPr txBox="1"/>
          <p:nvPr/>
        </p:nvSpPr>
        <p:spPr>
          <a:xfrm>
            <a:off x="2663915" y="3132398"/>
            <a:ext cx="6127715" cy="9220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defRPr sz="3600" spc="3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5400" dirty="0"/>
              <a:t>谢谢聆听！</a:t>
            </a:r>
            <a:endParaRPr sz="5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4" y="352068"/>
            <a:ext cx="737824" cy="737824"/>
          </a:xfrm>
          <a:prstGeom prst="rect">
            <a:avLst/>
          </a:prstGeom>
        </p:spPr>
      </p:pic>
    </p:spTree>
  </p:cSld>
  <p:clrMapOvr>
    <a:masterClrMapping/>
  </p:clrMapOvr>
  <p:transition spd="med" advClick="0" advTm="2000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5" descr="图片 5"/>
          <p:cNvPicPr>
            <a:picLocks noChangeAspect="1"/>
          </p:cNvPicPr>
          <p:nvPr/>
        </p:nvPicPr>
        <p:blipFill>
          <a:blip r:embed="rId2"/>
          <a:srcRect t="7813" b="7813"/>
          <a:stretch>
            <a:fillRect/>
          </a:stretch>
        </p:blipFill>
        <p:spPr>
          <a:xfrm>
            <a:off x="861962" y="412953"/>
            <a:ext cx="10776154" cy="6061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5" name="任意多边形: 形状 11"/>
          <p:cNvSpPr/>
          <p:nvPr/>
        </p:nvSpPr>
        <p:spPr>
          <a:xfrm>
            <a:off x="861961" y="412953"/>
            <a:ext cx="5910314" cy="603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文本框 12"/>
          <p:cNvSpPr txBox="1"/>
          <p:nvPr/>
        </p:nvSpPr>
        <p:spPr>
          <a:xfrm>
            <a:off x="1235074" y="3002458"/>
            <a:ext cx="2755035" cy="7683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spcBef>
                <a:spcPts val="600"/>
              </a:spcBef>
              <a:defRPr sz="4400" b="1" spc="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lang="zh-CN" dirty="0"/>
              <a:t>项目简介</a:t>
            </a:r>
          </a:p>
        </p:txBody>
      </p:sp>
      <p:sp>
        <p:nvSpPr>
          <p:cNvPr id="147" name="TextBox 23"/>
          <p:cNvSpPr txBox="1"/>
          <p:nvPr/>
        </p:nvSpPr>
        <p:spPr>
          <a:xfrm>
            <a:off x="1235075" y="2479238"/>
            <a:ext cx="1955763" cy="523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800" spc="1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dirty="0"/>
              <a:t>PART 01</a:t>
            </a:r>
          </a:p>
        </p:txBody>
      </p:sp>
      <p:grpSp>
        <p:nvGrpSpPr>
          <p:cNvPr id="150" name="组合 6"/>
          <p:cNvGrpSpPr/>
          <p:nvPr/>
        </p:nvGrpSpPr>
        <p:grpSpPr>
          <a:xfrm>
            <a:off x="4630371" y="779498"/>
            <a:ext cx="1650031" cy="5593714"/>
            <a:chOff x="0" y="0"/>
            <a:chExt cx="1650029" cy="5593712"/>
          </a:xfrm>
        </p:grpSpPr>
        <p:sp>
          <p:nvSpPr>
            <p:cNvPr id="148" name="直接连接符 15"/>
            <p:cNvSpPr/>
            <p:nvPr/>
          </p:nvSpPr>
          <p:spPr>
            <a:xfrm flipV="1">
              <a:off x="621971" y="0"/>
              <a:ext cx="1028059" cy="3030011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直接连接符 10"/>
            <p:cNvSpPr/>
            <p:nvPr/>
          </p:nvSpPr>
          <p:spPr>
            <a:xfrm flipV="1">
              <a:off x="-1" y="1961350"/>
              <a:ext cx="1232432" cy="3632363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直接连接符 2"/>
          <p:cNvSpPr/>
          <p:nvPr/>
        </p:nvSpPr>
        <p:spPr>
          <a:xfrm>
            <a:off x="1345395" y="3771900"/>
            <a:ext cx="557214" cy="0"/>
          </a:xfrm>
          <a:prstGeom prst="line">
            <a:avLst/>
          </a:prstGeom>
          <a:ln w="25400">
            <a:solidFill>
              <a:srgbClr val="2B315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push/>
      </p:transition>
    </mc:Choice>
    <mc:Fallback xmlns="">
      <p:transition spd="slow" advClick="0" advTm="2000">
        <p:push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animBg="1" advAuto="0"/>
      <p:bldP spid="147" grpId="2" animBg="1" advAuto="0"/>
      <p:bldP spid="151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59"/>
          <p:cNvSpPr txBox="1"/>
          <p:nvPr/>
        </p:nvSpPr>
        <p:spPr>
          <a:xfrm>
            <a:off x="1077911" y="307415"/>
            <a:ext cx="2237558" cy="6451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1800" dirty="0"/>
              <a:t>项目简介</a:t>
            </a:r>
          </a:p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endParaRPr lang="zh-CN" altLang="en-US" sz="1800" dirty="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3" y="213963"/>
            <a:ext cx="692893" cy="692893"/>
          </a:xfrm>
          <a:prstGeom prst="rect">
            <a:avLst/>
          </a:prstGeom>
        </p:spPr>
      </p:pic>
      <p:sp>
        <p:nvSpPr>
          <p:cNvPr id="4" name="TextBox 59"/>
          <p:cNvSpPr txBox="1"/>
          <p:nvPr/>
        </p:nvSpPr>
        <p:spPr>
          <a:xfrm>
            <a:off x="937260" y="1168400"/>
            <a:ext cx="7705725" cy="27095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sz="3200" dirty="0"/>
              <a:t>本项目是基于three.js实现了一个简易的太阳系模型。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18" y="3095381"/>
            <a:ext cx="4784436" cy="2362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push dir="u"/>
      </p:transition>
    </mc:Choice>
    <mc:Fallback xmlns="">
      <p:transition spd="slow" advClick="0" advTm="200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advAuto="0"/>
      <p:bldP spid="4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5" descr="图片 5"/>
          <p:cNvPicPr>
            <a:picLocks noChangeAspect="1"/>
          </p:cNvPicPr>
          <p:nvPr/>
        </p:nvPicPr>
        <p:blipFill>
          <a:blip r:embed="rId2"/>
          <a:srcRect t="7813" b="7813"/>
          <a:stretch>
            <a:fillRect/>
          </a:stretch>
        </p:blipFill>
        <p:spPr>
          <a:xfrm>
            <a:off x="861962" y="412953"/>
            <a:ext cx="10776154" cy="6061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5" name="任意多边形: 形状 11"/>
          <p:cNvSpPr/>
          <p:nvPr/>
        </p:nvSpPr>
        <p:spPr>
          <a:xfrm>
            <a:off x="861961" y="412953"/>
            <a:ext cx="5910314" cy="603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文本框 12"/>
          <p:cNvSpPr txBox="1"/>
          <p:nvPr/>
        </p:nvSpPr>
        <p:spPr>
          <a:xfrm>
            <a:off x="1235074" y="3002458"/>
            <a:ext cx="2755035" cy="14452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spcBef>
                <a:spcPts val="600"/>
              </a:spcBef>
              <a:defRPr sz="4400" b="1" spc="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lang="zh-CN" dirty="0"/>
              <a:t>实现过程简述</a:t>
            </a:r>
          </a:p>
        </p:txBody>
      </p:sp>
      <p:sp>
        <p:nvSpPr>
          <p:cNvPr id="147" name="TextBox 23"/>
          <p:cNvSpPr txBox="1"/>
          <p:nvPr/>
        </p:nvSpPr>
        <p:spPr>
          <a:xfrm>
            <a:off x="1235075" y="2479874"/>
            <a:ext cx="1955763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800" spc="1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dirty="0"/>
              <a:t>PART 0</a:t>
            </a:r>
            <a:r>
              <a:rPr lang="en-US" dirty="0"/>
              <a:t>2</a:t>
            </a:r>
          </a:p>
        </p:txBody>
      </p:sp>
      <p:grpSp>
        <p:nvGrpSpPr>
          <p:cNvPr id="150" name="组合 6"/>
          <p:cNvGrpSpPr/>
          <p:nvPr/>
        </p:nvGrpSpPr>
        <p:grpSpPr>
          <a:xfrm>
            <a:off x="4630371" y="779498"/>
            <a:ext cx="1650031" cy="5593714"/>
            <a:chOff x="0" y="0"/>
            <a:chExt cx="1650029" cy="5593712"/>
          </a:xfrm>
        </p:grpSpPr>
        <p:sp>
          <p:nvSpPr>
            <p:cNvPr id="148" name="直接连接符 15"/>
            <p:cNvSpPr/>
            <p:nvPr/>
          </p:nvSpPr>
          <p:spPr>
            <a:xfrm flipV="1">
              <a:off x="621971" y="0"/>
              <a:ext cx="1028059" cy="3030011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直接连接符 10"/>
            <p:cNvSpPr/>
            <p:nvPr/>
          </p:nvSpPr>
          <p:spPr>
            <a:xfrm flipV="1">
              <a:off x="-1" y="1961350"/>
              <a:ext cx="1232432" cy="3632363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直接连接符 2"/>
          <p:cNvSpPr/>
          <p:nvPr/>
        </p:nvSpPr>
        <p:spPr>
          <a:xfrm>
            <a:off x="1345395" y="3771900"/>
            <a:ext cx="557214" cy="0"/>
          </a:xfrm>
          <a:prstGeom prst="line">
            <a:avLst/>
          </a:prstGeom>
          <a:ln w="25400">
            <a:solidFill>
              <a:srgbClr val="2B315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push/>
      </p:transition>
    </mc:Choice>
    <mc:Fallback xmlns="">
      <p:transition spd="slow" advClick="0" advTm="2000">
        <p:push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animBg="1" advAuto="0"/>
      <p:bldP spid="147" grpId="2" animBg="1" advAuto="0"/>
      <p:bldP spid="151" grpId="3" bldLvl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59"/>
          <p:cNvSpPr txBox="1"/>
          <p:nvPr/>
        </p:nvSpPr>
        <p:spPr>
          <a:xfrm>
            <a:off x="1077911" y="307415"/>
            <a:ext cx="2237558" cy="9531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dirty="0"/>
              <a:t>代码展示</a:t>
            </a:r>
          </a:p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endParaRPr dirty="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3" y="213963"/>
            <a:ext cx="692893" cy="6928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7366" y="1633047"/>
            <a:ext cx="6317527" cy="1211685"/>
          </a:xfrm>
          <a:prstGeom prst="rect">
            <a:avLst/>
          </a:prstGeom>
        </p:spPr>
      </p:pic>
      <p:sp>
        <p:nvSpPr>
          <p:cNvPr id="4" name="TextBox 59"/>
          <p:cNvSpPr txBox="1"/>
          <p:nvPr/>
        </p:nvSpPr>
        <p:spPr>
          <a:xfrm>
            <a:off x="937366" y="1168460"/>
            <a:ext cx="2237558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2000" dirty="0"/>
              <a:t>创建光源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" y="3291443"/>
            <a:ext cx="3772227" cy="746825"/>
          </a:xfrm>
          <a:prstGeom prst="rect">
            <a:avLst/>
          </a:prstGeom>
        </p:spPr>
      </p:pic>
      <p:sp>
        <p:nvSpPr>
          <p:cNvPr id="6" name="TextBox 59"/>
          <p:cNvSpPr txBox="1"/>
          <p:nvPr/>
        </p:nvSpPr>
        <p:spPr>
          <a:xfrm>
            <a:off x="937366" y="2891333"/>
            <a:ext cx="2237558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2000" dirty="0"/>
              <a:t>阴影渲染</a:t>
            </a:r>
            <a:endParaRPr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366" y="4512582"/>
            <a:ext cx="4945809" cy="1988992"/>
          </a:xfrm>
          <a:prstGeom prst="rect">
            <a:avLst/>
          </a:prstGeom>
        </p:spPr>
      </p:pic>
      <p:sp>
        <p:nvSpPr>
          <p:cNvPr id="8" name="TextBox 59"/>
          <p:cNvSpPr txBox="1"/>
          <p:nvPr/>
        </p:nvSpPr>
        <p:spPr>
          <a:xfrm>
            <a:off x="912891" y="4067954"/>
            <a:ext cx="2237558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2000" dirty="0"/>
              <a:t>创建太阳</a:t>
            </a:r>
            <a:endParaRPr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18" y="4139321"/>
            <a:ext cx="4784436" cy="2362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push dir="u"/>
      </p:transition>
    </mc:Choice>
    <mc:Fallback xmlns="">
      <p:transition spd="slow" advClick="0" advTm="200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advAuto="0"/>
      <p:bldP spid="4" grpId="0" animBg="1" advAuto="0"/>
      <p:bldP spid="6" grpId="0" animBg="1" advAuto="0"/>
      <p:bldP spid="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59"/>
          <p:cNvSpPr txBox="1"/>
          <p:nvPr/>
        </p:nvSpPr>
        <p:spPr>
          <a:xfrm>
            <a:off x="1077911" y="307415"/>
            <a:ext cx="2237558" cy="9531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dirty="0"/>
              <a:t>代码展示</a:t>
            </a:r>
          </a:p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endParaRPr dirty="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3" y="213963"/>
            <a:ext cx="692893" cy="6928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75" y="1671885"/>
            <a:ext cx="7726343" cy="4986724"/>
          </a:xfrm>
          <a:prstGeom prst="rect">
            <a:avLst/>
          </a:prstGeom>
        </p:spPr>
      </p:pic>
      <p:sp>
        <p:nvSpPr>
          <p:cNvPr id="8" name="TextBox 59"/>
          <p:cNvSpPr txBox="1"/>
          <p:nvPr/>
        </p:nvSpPr>
        <p:spPr>
          <a:xfrm>
            <a:off x="872490" y="1200785"/>
            <a:ext cx="3263265" cy="6419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dirty="0"/>
              <a:t>公转与自传轨迹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77" y="4350958"/>
            <a:ext cx="4593113" cy="2307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push dir="u"/>
      </p:transition>
    </mc:Choice>
    <mc:Fallback xmlns="">
      <p:transition spd="slow" advClick="0" advTm="200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advAuto="0"/>
      <p:bldP spid="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5" descr="图片 5"/>
          <p:cNvPicPr>
            <a:picLocks noChangeAspect="1"/>
          </p:cNvPicPr>
          <p:nvPr/>
        </p:nvPicPr>
        <p:blipFill>
          <a:blip r:embed="rId2"/>
          <a:srcRect t="7813" b="7813"/>
          <a:stretch>
            <a:fillRect/>
          </a:stretch>
        </p:blipFill>
        <p:spPr>
          <a:xfrm>
            <a:off x="861962" y="412953"/>
            <a:ext cx="10776154" cy="6061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5" name="任意多边形: 形状 11"/>
          <p:cNvSpPr/>
          <p:nvPr/>
        </p:nvSpPr>
        <p:spPr>
          <a:xfrm>
            <a:off x="861961" y="412953"/>
            <a:ext cx="5910314" cy="603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文本框 12"/>
          <p:cNvSpPr txBox="1"/>
          <p:nvPr/>
        </p:nvSpPr>
        <p:spPr>
          <a:xfrm>
            <a:off x="1235074" y="3002458"/>
            <a:ext cx="2708853" cy="76944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spcBef>
                <a:spcPts val="600"/>
              </a:spcBef>
              <a:defRPr sz="4400" b="1" spc="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lang="zh-CN" altLang="en-US" dirty="0"/>
              <a:t>效果演示</a:t>
            </a:r>
            <a:endParaRPr dirty="0"/>
          </a:p>
        </p:txBody>
      </p:sp>
      <p:sp>
        <p:nvSpPr>
          <p:cNvPr id="147" name="TextBox 23"/>
          <p:cNvSpPr txBox="1"/>
          <p:nvPr/>
        </p:nvSpPr>
        <p:spPr>
          <a:xfrm>
            <a:off x="1235075" y="2479874"/>
            <a:ext cx="1955763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800" spc="1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dirty="0"/>
              <a:t>PART 0</a:t>
            </a:r>
            <a:r>
              <a:rPr lang="en-US" dirty="0"/>
              <a:t>3</a:t>
            </a:r>
          </a:p>
        </p:txBody>
      </p:sp>
      <p:grpSp>
        <p:nvGrpSpPr>
          <p:cNvPr id="150" name="组合 6"/>
          <p:cNvGrpSpPr/>
          <p:nvPr/>
        </p:nvGrpSpPr>
        <p:grpSpPr>
          <a:xfrm>
            <a:off x="4630371" y="779498"/>
            <a:ext cx="1650031" cy="5593714"/>
            <a:chOff x="0" y="0"/>
            <a:chExt cx="1650029" cy="5593712"/>
          </a:xfrm>
        </p:grpSpPr>
        <p:sp>
          <p:nvSpPr>
            <p:cNvPr id="148" name="直接连接符 15"/>
            <p:cNvSpPr/>
            <p:nvPr/>
          </p:nvSpPr>
          <p:spPr>
            <a:xfrm flipV="1">
              <a:off x="621971" y="0"/>
              <a:ext cx="1028059" cy="3030011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直接连接符 10"/>
            <p:cNvSpPr/>
            <p:nvPr/>
          </p:nvSpPr>
          <p:spPr>
            <a:xfrm flipV="1">
              <a:off x="-1" y="1961350"/>
              <a:ext cx="1232432" cy="3632363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直接连接符 2"/>
          <p:cNvSpPr/>
          <p:nvPr/>
        </p:nvSpPr>
        <p:spPr>
          <a:xfrm>
            <a:off x="1345395" y="3771900"/>
            <a:ext cx="557214" cy="0"/>
          </a:xfrm>
          <a:prstGeom prst="line">
            <a:avLst/>
          </a:prstGeom>
          <a:ln w="25400">
            <a:solidFill>
              <a:srgbClr val="2B315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push/>
      </p:transition>
    </mc:Choice>
    <mc:Fallback xmlns="">
      <p:transition spd="slow" advClick="0" advTm="2000">
        <p:push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 advAuto="0"/>
      <p:bldP spid="147" grpId="0" animBg="1" advAuto="0"/>
      <p:bldP spid="15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 5" descr="图片 5"/>
          <p:cNvPicPr>
            <a:picLocks noChangeAspect="1"/>
          </p:cNvPicPr>
          <p:nvPr/>
        </p:nvPicPr>
        <p:blipFill>
          <a:blip r:embed="rId2"/>
          <a:srcRect t="7813" b="7813"/>
          <a:stretch>
            <a:fillRect/>
          </a:stretch>
        </p:blipFill>
        <p:spPr>
          <a:xfrm>
            <a:off x="861962" y="412953"/>
            <a:ext cx="10776154" cy="6061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5" name="任意多边形: 形状 11"/>
          <p:cNvSpPr/>
          <p:nvPr/>
        </p:nvSpPr>
        <p:spPr>
          <a:xfrm>
            <a:off x="861961" y="412953"/>
            <a:ext cx="5910314" cy="603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4644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文本框 12"/>
          <p:cNvSpPr txBox="1"/>
          <p:nvPr/>
        </p:nvSpPr>
        <p:spPr>
          <a:xfrm>
            <a:off x="1235074" y="3002458"/>
            <a:ext cx="2708853" cy="76835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spcBef>
                <a:spcPts val="600"/>
              </a:spcBef>
              <a:defRPr sz="4400" b="1" spc="60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lang="zh-CN" dirty="0"/>
              <a:t>未来规划</a:t>
            </a:r>
          </a:p>
        </p:txBody>
      </p:sp>
      <p:sp>
        <p:nvSpPr>
          <p:cNvPr id="147" name="TextBox 23"/>
          <p:cNvSpPr txBox="1"/>
          <p:nvPr/>
        </p:nvSpPr>
        <p:spPr>
          <a:xfrm>
            <a:off x="1235075" y="2479874"/>
            <a:ext cx="1955763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800" spc="10">
                <a:solidFill>
                  <a:srgbClr val="2B3155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lvl1pPr>
          </a:lstStyle>
          <a:p>
            <a:r>
              <a:rPr dirty="0"/>
              <a:t>PART 0</a:t>
            </a:r>
            <a:r>
              <a:rPr lang="en-US" dirty="0"/>
              <a:t>4</a:t>
            </a:r>
          </a:p>
        </p:txBody>
      </p:sp>
      <p:grpSp>
        <p:nvGrpSpPr>
          <p:cNvPr id="150" name="组合 6"/>
          <p:cNvGrpSpPr/>
          <p:nvPr/>
        </p:nvGrpSpPr>
        <p:grpSpPr>
          <a:xfrm>
            <a:off x="4630371" y="779498"/>
            <a:ext cx="1650031" cy="5593714"/>
            <a:chOff x="0" y="0"/>
            <a:chExt cx="1650029" cy="5593712"/>
          </a:xfrm>
        </p:grpSpPr>
        <p:sp>
          <p:nvSpPr>
            <p:cNvPr id="148" name="直接连接符 15"/>
            <p:cNvSpPr/>
            <p:nvPr/>
          </p:nvSpPr>
          <p:spPr>
            <a:xfrm flipV="1">
              <a:off x="621971" y="0"/>
              <a:ext cx="1028059" cy="3030011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直接连接符 10"/>
            <p:cNvSpPr/>
            <p:nvPr/>
          </p:nvSpPr>
          <p:spPr>
            <a:xfrm flipV="1">
              <a:off x="-1" y="1961350"/>
              <a:ext cx="1232432" cy="3632363"/>
            </a:xfrm>
            <a:prstGeom prst="line">
              <a:avLst/>
            </a:prstGeom>
            <a:noFill/>
            <a:ln w="12700" cap="flat">
              <a:solidFill>
                <a:srgbClr val="2B3155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直接连接符 2"/>
          <p:cNvSpPr/>
          <p:nvPr/>
        </p:nvSpPr>
        <p:spPr>
          <a:xfrm>
            <a:off x="1345395" y="3771900"/>
            <a:ext cx="557214" cy="0"/>
          </a:xfrm>
          <a:prstGeom prst="line">
            <a:avLst/>
          </a:prstGeom>
          <a:ln w="25400">
            <a:solidFill>
              <a:srgbClr val="2B315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push/>
      </p:transition>
    </mc:Choice>
    <mc:Fallback xmlns="">
      <p:transition spd="slow" advClick="0" advTm="2000">
        <p:push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 advAuto="0"/>
      <p:bldP spid="147" grpId="0" animBg="1" advAuto="0"/>
      <p:bldP spid="151" grpId="0" bldLvl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59"/>
          <p:cNvSpPr txBox="1"/>
          <p:nvPr/>
        </p:nvSpPr>
        <p:spPr>
          <a:xfrm>
            <a:off x="1077911" y="307415"/>
            <a:ext cx="2237558" cy="9531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altLang="en-US" sz="1800" dirty="0"/>
              <a:t>代码展示</a:t>
            </a:r>
          </a:p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endParaRPr lang="zh-CN" altLang="en-US" sz="1800" dirty="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3" y="213963"/>
            <a:ext cx="692893" cy="692893"/>
          </a:xfrm>
          <a:prstGeom prst="rect">
            <a:avLst/>
          </a:prstGeom>
        </p:spPr>
      </p:pic>
      <p:sp>
        <p:nvSpPr>
          <p:cNvPr id="8" name="TextBox 59"/>
          <p:cNvSpPr txBox="1"/>
          <p:nvPr/>
        </p:nvSpPr>
        <p:spPr>
          <a:xfrm>
            <a:off x="808355" y="1786890"/>
            <a:ext cx="5414645" cy="39858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/>
          <a:p>
            <a:pPr>
              <a:defRPr sz="2800" spc="300">
                <a:solidFill>
                  <a:srgbClr val="113E6A"/>
                </a:solidFill>
                <a:latin typeface="思源黑体 CN Regular"/>
                <a:ea typeface="思源黑体 CN Regular"/>
                <a:cs typeface="思源黑体 CN Regular"/>
                <a:sym typeface="思源黑体 CN Regular"/>
              </a:defRPr>
            </a:pPr>
            <a:r>
              <a:rPr lang="zh-CN" sz="1800" dirty="0"/>
              <a:t>在学习完计算机图形学的课程后，我们对于此项目有着进一步的期待，我们希望在此基础上继续实现两个功能。1.在点击天体时，能够在播放一个天体从远到近的动画，然后向用户反馈天体的一些 信息。2.通过导入宇宙飞船的模型，并且切换视角进入飞船，并且对飞船进行控制，实现</a:t>
            </a:r>
            <a:r>
              <a:rPr lang="zh-CN" sz="1800" dirty="0">
                <a:sym typeface="+mn-ea"/>
              </a:rPr>
              <a:t>和飞船一起进行太空漫游。</a:t>
            </a:r>
            <a:endParaRPr lang="zh-CN" sz="1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877" y="2738693"/>
            <a:ext cx="4593113" cy="2307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push dir="u"/>
      </p:transition>
    </mc:Choice>
    <mc:Fallback xmlns="">
      <p:transition spd="slow" advClick="0" advTm="2000">
        <p:push dir="u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 advAuto="0"/>
      <p:bldP spid="8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YzNjBkOTgyNWQ1YTMxYzM3MzMwNWFiODNmOWIzYWMifQ=="/>
  <p:tag name="KSO_WPP_MARK_KEY" val="8ab00521-ed4c-436b-8133-9ab48d7e64b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08.1653543307086,&quot;width&quot;:9948.861417322834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2B3155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宽屏</PresentationFormat>
  <Paragraphs>29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Lato Hairline</vt:lpstr>
      <vt:lpstr>Lato Regular</vt:lpstr>
      <vt:lpstr>等线</vt:lpstr>
      <vt:lpstr>等线 Light</vt:lpstr>
      <vt:lpstr>思源黑体 CN Regular</vt:lpstr>
      <vt:lpstr>Arial</vt:lpstr>
      <vt:lpstr>Lato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lovelydada</dc:creator>
  <cp:lastModifiedBy>胡 鑫烨</cp:lastModifiedBy>
  <cp:revision>13</cp:revision>
  <dcterms:created xsi:type="dcterms:W3CDTF">2022-12-19T04:11:00Z</dcterms:created>
  <dcterms:modified xsi:type="dcterms:W3CDTF">2023-05-12T14:48:16Z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5F1E7EBE20BB472CBEA66F5F38954B08</vt:lpwstr>
  </property>
  <property fmtid="{D5CDD505-2E9C-101B-9397-08002B2CF9AE}" pid="3" name="KSOProductBuildVer">
    <vt:lpwstr>2052-11.1.0.12980</vt:lpwstr>
  </property>
</Properties>
</file>